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62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2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F0C14-EC7F-413E-B234-AC8D3D420879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A837A-1507-471E-828E-FC33E66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EC11A-9B8B-4291-B330-8282519E7F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37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EC11A-9B8B-4291-B330-8282519E7F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83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EC11A-9B8B-4291-B330-8282519E7F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03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team </a:t>
            </a:r>
            <a:r>
              <a:rPr lang="en-US" dirty="0" err="1"/>
              <a:t>wi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EC11A-9B8B-4291-B330-8282519E7F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76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team </a:t>
            </a:r>
            <a:r>
              <a:rPr lang="en-US" dirty="0" err="1"/>
              <a:t>wi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EC11A-9B8B-4291-B330-8282519E7F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89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EC11A-9B8B-4291-B330-8282519E7F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73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7DF7D-4F9E-F6E4-33C2-6EBF8A6B9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FC6A7-A1F3-1B67-1F2B-059B6A920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5D91E-4321-99D1-B43C-E3F425DB2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5EF36-EBC3-90DD-20B7-D027D5C4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FC556-81EF-E838-1258-122F8834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3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17A2F-77F6-FE54-0CD7-B42C6F11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25E02-26EA-BD40-1BB9-25ED743E0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E5AC7-43AA-6FB5-DB1B-42CC1DA94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1BF12-2983-FB30-6034-FBCD86519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193A4-F1A1-A94E-0504-C087EFEAA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6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0B896A-C925-0C81-8B3A-F0D773D42A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D4A50-DD66-7831-D0BD-4AB95F7C8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194BB-8458-74D2-7462-7593B3DEC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9DC2B-7161-6156-D87F-19E1F857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4859E-D96D-D261-2670-B72166D47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C68B7-D631-5E2B-517B-34526E32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0F618-9E3A-FB69-9914-D74A29ED0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58BF8-6E7B-2FAB-3F8E-2FCC47BE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1EFAC-4921-25B6-2F69-AA84490F6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E4359-20F1-A8E5-2B50-0F1410F41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2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C0570-5B5C-F2C6-FAEC-3A7F716FE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A9BA3-DCE7-91F6-D5C3-D48C29B07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9448F-A51D-1F0B-DA71-8B40432DF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40CAD-5771-AC80-8CD6-BB0D22B2A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C1E596-4534-5850-0D05-15E8C6D5B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3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BEC03-27C0-91A7-2BCE-8437AB3F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0219A-42A2-766F-CC39-55FBF7DF59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C996F-E7C1-EAEE-DDDA-E31E57284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C6AE0-E853-8762-5D96-4DC7E47E5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097EBD-558E-0DEB-50D6-C576D880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287BC-1DDC-3728-7E2A-351495F81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8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BD6F-2633-A0F0-A869-03898C28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4E262-B954-44F8-04CB-11431B2A9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EFFE2F-8CC3-EB6F-4B40-CEE9F9B7D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D7E2F-1999-515B-BDD6-14D6D8EC8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5C79B9-E752-9295-FE3E-BBBDEECA39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7F2E8-ED21-35B6-75B0-726EF6D40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36FB4-04B1-FC4B-8902-978CFB180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C2B2DC-1F37-8018-421F-B7E69EDCC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6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47FE5-627E-5560-0C1B-31DC2F63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9EAE6-2E2D-5056-343F-928C544F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781AF4-70FC-D4CE-D23D-28431DA1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8B600-D065-A411-3575-D4D9767FE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8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D7AB2-C019-EA14-FE7A-2623AE452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BB7C4-A31F-052F-E939-D63874C8C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1DAE19-8D10-36E2-96A0-47F94F2D6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4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364A-EF6F-C7CE-3DA4-DEA3E8985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DB50D-5E7E-75DB-6F8F-1739169C9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933C7C-8B93-8368-BC45-E6D1D6B02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A3C5D-278A-479B-D94E-299E9EC05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8B852-DDC3-9AC9-88B6-B8CE72E6A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9C882-3C7A-8C1A-089A-A1BA8E9D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2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5D985-A40D-E8B5-82E7-F99F983E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3D2994-731A-F428-D2E8-3D574FB8AE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D48A3-4B84-C7D7-7025-F7779645B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F8795-8C46-D0B6-2205-3564A77F5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F48DF-1000-5844-F1C9-0BD508DCB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EB64E-1986-DC18-0999-295352967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73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CFD5AD-AF47-18F8-4B3E-7F9DF29DC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2E56C-D78D-883F-C07C-AA2E32C7F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CCD2F-C319-F79A-F71B-98ECF73DB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477CB-F5C3-4307-844D-3F68C480F19D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1BF47-943D-B680-5DB6-68CD486930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5B1B1-5C91-7CDA-37B1-7CA1F22DF7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AA2D4-E422-4B83-897A-49CC96AF7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9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0766" y="197696"/>
            <a:ext cx="11644483" cy="769441"/>
          </a:xfrm>
          <a:prstGeom prst="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UITE – CONNECT 2023-24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D4C5EC-03EA-42D3-82F6-ACF9A5E9DAF2}"/>
              </a:ext>
            </a:extLst>
          </p:cNvPr>
          <p:cNvSpPr/>
          <p:nvPr/>
        </p:nvSpPr>
        <p:spPr>
          <a:xfrm>
            <a:off x="182880" y="107942"/>
            <a:ext cx="11826240" cy="657615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265074-9D0A-2066-40E8-6CABB2B50D10}"/>
              </a:ext>
            </a:extLst>
          </p:cNvPr>
          <p:cNvSpPr txBox="1"/>
          <p:nvPr/>
        </p:nvSpPr>
        <p:spPr>
          <a:xfrm>
            <a:off x="270766" y="1056891"/>
            <a:ext cx="11599605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>
                <a:solidFill>
                  <a:srgbClr val="242424"/>
                </a:solidFill>
                <a:effectLst/>
                <a:latin typeface="Adobe Devanagari" panose="02040503050201020203" pitchFamily="18" charset="0"/>
                <a:cs typeface="Adobe Devanagari" panose="02040503050201020203" pitchFamily="18" charset="0"/>
              </a:rPr>
              <a:t>The Power of Educators Working Together and Soaring New Heights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748C3A3-81CF-66B8-ED51-770DCA576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29" y="2626551"/>
            <a:ext cx="4358829" cy="29468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79348A-F7DA-8132-45E6-1F04641506AA}"/>
              </a:ext>
            </a:extLst>
          </p:cNvPr>
          <p:cNvSpPr txBox="1"/>
          <p:nvPr/>
        </p:nvSpPr>
        <p:spPr>
          <a:xfrm>
            <a:off x="4897369" y="2807034"/>
            <a:ext cx="6973002" cy="2554545"/>
          </a:xfrm>
          <a:prstGeom prst="rect">
            <a:avLst/>
          </a:prstGeo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i="1" u="sng" dirty="0">
                <a:solidFill>
                  <a:schemeClr val="accent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Agenda: </a:t>
            </a:r>
          </a:p>
          <a:p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effectLst/>
                <a:latin typeface="Adobe Devanagari" panose="02040503050201020203" pitchFamily="18" charset="0"/>
                <a:cs typeface="Adobe Devanagari" panose="02040503050201020203" pitchFamily="18" charset="0"/>
              </a:rPr>
              <a:t>--Welcome &amp; Introductions</a:t>
            </a:r>
          </a:p>
          <a:p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--Program Structure &amp; Expectations</a:t>
            </a:r>
          </a:p>
          <a:p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effectLst/>
                <a:latin typeface="Adobe Devanagari" panose="02040503050201020203" pitchFamily="18" charset="0"/>
                <a:cs typeface="Adobe Devanagari" panose="02040503050201020203" pitchFamily="18" charset="0"/>
              </a:rPr>
              <a:t>--Activities and Discussion</a:t>
            </a:r>
          </a:p>
          <a:p>
            <a:r>
              <a:rPr lang="en-US" sz="3200" b="1" i="1" dirty="0">
                <a:solidFill>
                  <a:schemeClr val="accent2">
                    <a:lumMod val="75000"/>
                  </a:schemeClr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--Self-Reflection Journal</a:t>
            </a:r>
            <a:endParaRPr lang="en-US" sz="3200" b="1" i="1" dirty="0">
              <a:solidFill>
                <a:schemeClr val="accent2">
                  <a:lumMod val="75000"/>
                </a:schemeClr>
              </a:solidFill>
              <a:effectLst/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1913BE-A941-2C66-552B-A7F3BC1BF1F1}"/>
              </a:ext>
            </a:extLst>
          </p:cNvPr>
          <p:cNvSpPr txBox="1"/>
          <p:nvPr/>
        </p:nvSpPr>
        <p:spPr>
          <a:xfrm>
            <a:off x="270766" y="5485610"/>
            <a:ext cx="11599605" cy="1107996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--Sign in the attendance sheet. </a:t>
            </a:r>
          </a:p>
          <a:p>
            <a:r>
              <a:rPr lang="en-US" sz="2200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--Pick one reflection journal, 1-2 stamps of your choice and a pen. </a:t>
            </a:r>
          </a:p>
          <a:p>
            <a:r>
              <a:rPr lang="en-US" sz="2200" b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--Get food and socialize!</a:t>
            </a:r>
          </a:p>
        </p:txBody>
      </p:sp>
    </p:spTree>
    <p:extLst>
      <p:ext uri="{BB962C8B-B14F-4D97-AF65-F5344CB8AC3E}">
        <p14:creationId xmlns:p14="http://schemas.microsoft.com/office/powerpoint/2010/main" val="66972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5628" y="3059668"/>
            <a:ext cx="8039338" cy="73866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UITE CONNECT Team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D4C5EC-03EA-42D3-82F6-ACF9A5E9DAF2}"/>
              </a:ext>
            </a:extLst>
          </p:cNvPr>
          <p:cNvSpPr/>
          <p:nvPr/>
        </p:nvSpPr>
        <p:spPr>
          <a:xfrm>
            <a:off x="106587" y="107942"/>
            <a:ext cx="11993786" cy="657615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FC3A07-0A81-DA3F-CFFE-F18FF8A272AA}"/>
              </a:ext>
            </a:extLst>
          </p:cNvPr>
          <p:cNvSpPr txBox="1"/>
          <p:nvPr/>
        </p:nvSpPr>
        <p:spPr>
          <a:xfrm>
            <a:off x="285627" y="4537545"/>
            <a:ext cx="1167450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--Carol Shelton (Teacher, Eastwood Elementary)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09FA0F-1B2F-D361-87CB-66575B6D1074}"/>
              </a:ext>
            </a:extLst>
          </p:cNvPr>
          <p:cNvSpPr txBox="1"/>
          <p:nvPr/>
        </p:nvSpPr>
        <p:spPr>
          <a:xfrm>
            <a:off x="280018" y="3865022"/>
            <a:ext cx="1163196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--Kelly Haakenson (Teacher, Salt Lake Center for Science Education)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8A9C2-DA80-4480-76B0-66FFE1E70B33}"/>
              </a:ext>
            </a:extLst>
          </p:cNvPr>
          <p:cNvSpPr txBox="1"/>
          <p:nvPr/>
        </p:nvSpPr>
        <p:spPr>
          <a:xfrm>
            <a:off x="280018" y="5220468"/>
            <a:ext cx="11719378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--Udita Gupta (Associate Professor &amp; Secondary Cohort Leader, UITE)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1E315A-6C46-0FCC-F045-932B9935E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47" y="305118"/>
            <a:ext cx="4250946" cy="25483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D74DC59-250D-6ABE-E017-D1D54EE88309}"/>
              </a:ext>
            </a:extLst>
          </p:cNvPr>
          <p:cNvSpPr txBox="1"/>
          <p:nvPr/>
        </p:nvSpPr>
        <p:spPr>
          <a:xfrm>
            <a:off x="4555032" y="467323"/>
            <a:ext cx="7444364" cy="1077218"/>
          </a:xfrm>
          <a:prstGeom prst="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Dr. Frankie </a:t>
            </a:r>
            <a:r>
              <a:rPr lang="en-US" sz="3200" i="1" dirty="0" err="1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Lanaan</a:t>
            </a:r>
            <a:r>
              <a:rPr lang="en-US" sz="3200" i="1" dirty="0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(Dean, College of Education)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EC3CB7-537C-8B92-FBCD-769E9CED9648}"/>
              </a:ext>
            </a:extLst>
          </p:cNvPr>
          <p:cNvSpPr txBox="1"/>
          <p:nvPr/>
        </p:nvSpPr>
        <p:spPr>
          <a:xfrm>
            <a:off x="4555032" y="1642206"/>
            <a:ext cx="7444364" cy="1077218"/>
          </a:xfrm>
          <a:prstGeom prst="rect">
            <a:avLst/>
          </a:prstGeom>
          <a:solidFill>
            <a:srgbClr val="FF00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Prof. Mary Burbank (Associate Dean, College of Education &amp; Director, UITE)</a:t>
            </a:r>
          </a:p>
        </p:txBody>
      </p:sp>
    </p:spTree>
    <p:extLst>
      <p:ext uri="{BB962C8B-B14F-4D97-AF65-F5344CB8AC3E}">
        <p14:creationId xmlns:p14="http://schemas.microsoft.com/office/powerpoint/2010/main" val="113126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3" grpId="0" animBg="1"/>
      <p:bldP spid="4" grpId="0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0019" y="228173"/>
            <a:ext cx="6746275" cy="73866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UITE CONNECT: Objectives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D4C5EC-03EA-42D3-82F6-ACF9A5E9DAF2}"/>
              </a:ext>
            </a:extLst>
          </p:cNvPr>
          <p:cNvSpPr/>
          <p:nvPr/>
        </p:nvSpPr>
        <p:spPr>
          <a:xfrm>
            <a:off x="106587" y="107942"/>
            <a:ext cx="11993786" cy="657615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CBC651-917D-491D-4F0B-9323B5AB4D0E}"/>
              </a:ext>
            </a:extLst>
          </p:cNvPr>
          <p:cNvSpPr txBox="1"/>
          <p:nvPr/>
        </p:nvSpPr>
        <p:spPr>
          <a:xfrm>
            <a:off x="280019" y="1087068"/>
            <a:ext cx="8785444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</a:t>
            </a:r>
            <a:r>
              <a:rPr lang="en-US" sz="4200" i="1" u="sng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SUPPORT</a:t>
            </a:r>
            <a:r>
              <a:rPr lang="en-US" sz="4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you in your teaching journey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FC3A07-0A81-DA3F-CFFE-F18FF8A272AA}"/>
              </a:ext>
            </a:extLst>
          </p:cNvPr>
          <p:cNvSpPr txBox="1"/>
          <p:nvPr/>
        </p:nvSpPr>
        <p:spPr>
          <a:xfrm>
            <a:off x="240749" y="2924305"/>
            <a:ext cx="10984493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--Help you build meaningful </a:t>
            </a:r>
            <a:r>
              <a:rPr lang="en-US" sz="4200" i="1" u="sng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RELATIONSHIPS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09FA0F-1B2F-D361-87CB-66575B6D1074}"/>
              </a:ext>
            </a:extLst>
          </p:cNvPr>
          <p:cNvSpPr txBox="1"/>
          <p:nvPr/>
        </p:nvSpPr>
        <p:spPr>
          <a:xfrm>
            <a:off x="257341" y="1994076"/>
            <a:ext cx="10681799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--Provide you with opportunities to </a:t>
            </a:r>
            <a:r>
              <a:rPr lang="en-US" sz="4200" i="1" u="sng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COLLABORATE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68A9C2-DA80-4480-76B0-66FFE1E70B33}"/>
              </a:ext>
            </a:extLst>
          </p:cNvPr>
          <p:cNvSpPr txBox="1"/>
          <p:nvPr/>
        </p:nvSpPr>
        <p:spPr>
          <a:xfrm>
            <a:off x="240749" y="3854534"/>
            <a:ext cx="11135957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--Provide </a:t>
            </a:r>
            <a:r>
              <a:rPr lang="en-US" sz="4200" i="1" u="sng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RESOURCES </a:t>
            </a:r>
            <a:r>
              <a:rPr lang="en-US" sz="4200" i="1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to help you grow as a teacher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75020C-D41D-C180-8E2E-D49E2AB8B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3276" y="4725594"/>
            <a:ext cx="2088377" cy="18939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D529456-B79D-A032-5722-3B50F93625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824" y="5149271"/>
            <a:ext cx="3185507" cy="13791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B3FFCFC-D683-EDED-3DED-76CF4E4A3E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9332" y="5194684"/>
            <a:ext cx="3371735" cy="128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8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8311" y="212785"/>
            <a:ext cx="9823260" cy="769441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UITE – CONNECT: </a:t>
            </a: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Operations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D4C5EC-03EA-42D3-82F6-ACF9A5E9DAF2}"/>
              </a:ext>
            </a:extLst>
          </p:cNvPr>
          <p:cNvSpPr/>
          <p:nvPr/>
        </p:nvSpPr>
        <p:spPr>
          <a:xfrm>
            <a:off x="106587" y="107942"/>
            <a:ext cx="11993786" cy="657615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CBC651-917D-491D-4F0B-9323B5AB4D0E}"/>
              </a:ext>
            </a:extLst>
          </p:cNvPr>
          <p:cNvSpPr txBox="1"/>
          <p:nvPr/>
        </p:nvSpPr>
        <p:spPr>
          <a:xfrm>
            <a:off x="246360" y="1458624"/>
            <a:ext cx="2081714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Meetings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0F726-D418-3A2D-C90D-503D76ECB280}"/>
              </a:ext>
            </a:extLst>
          </p:cNvPr>
          <p:cNvSpPr txBox="1"/>
          <p:nvPr/>
        </p:nvSpPr>
        <p:spPr>
          <a:xfrm>
            <a:off x="3415916" y="1586604"/>
            <a:ext cx="2232244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monthly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A46761-FD7B-F3CB-6781-245DFE481CAA}"/>
              </a:ext>
            </a:extLst>
          </p:cNvPr>
          <p:cNvCxnSpPr>
            <a:cxnSpLocks/>
          </p:cNvCxnSpPr>
          <p:nvPr/>
        </p:nvCxnSpPr>
        <p:spPr>
          <a:xfrm>
            <a:off x="2328074" y="1858153"/>
            <a:ext cx="1087842" cy="1467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09C0C79-3DF1-C908-BD57-14226FFD94F8}"/>
              </a:ext>
            </a:extLst>
          </p:cNvPr>
          <p:cNvSpPr txBox="1"/>
          <p:nvPr/>
        </p:nvSpPr>
        <p:spPr>
          <a:xfrm>
            <a:off x="218311" y="3963103"/>
            <a:ext cx="3702950" cy="738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Meeting Topics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953988-A308-EA47-A83A-EF87F72E4144}"/>
              </a:ext>
            </a:extLst>
          </p:cNvPr>
          <p:cNvSpPr txBox="1"/>
          <p:nvPr/>
        </p:nvSpPr>
        <p:spPr>
          <a:xfrm>
            <a:off x="4966084" y="3928274"/>
            <a:ext cx="5737446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UITE-Connectors’ decision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E3CC1B-AAF7-1953-1325-C4B85AE3A58B}"/>
              </a:ext>
            </a:extLst>
          </p:cNvPr>
          <p:cNvSpPr txBox="1"/>
          <p:nvPr/>
        </p:nvSpPr>
        <p:spPr>
          <a:xfrm>
            <a:off x="4966084" y="4802558"/>
            <a:ext cx="5737446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Topics that need attention</a:t>
            </a:r>
          </a:p>
          <a:p>
            <a:r>
              <a:rPr lang="en-US" sz="2600" dirty="0">
                <a:solidFill>
                  <a:srgbClr val="7030A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(UITE-Connect Team)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B687EB7-0A91-FFE8-9B16-20CC78E24F91}"/>
              </a:ext>
            </a:extLst>
          </p:cNvPr>
          <p:cNvCxnSpPr/>
          <p:nvPr/>
        </p:nvCxnSpPr>
        <p:spPr>
          <a:xfrm>
            <a:off x="4039067" y="4302729"/>
            <a:ext cx="84708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DA3068D-131D-F4FD-8128-38ADC3BC9CA9}"/>
              </a:ext>
            </a:extLst>
          </p:cNvPr>
          <p:cNvCxnSpPr>
            <a:endCxn id="21" idx="1"/>
          </p:cNvCxnSpPr>
          <p:nvPr/>
        </p:nvCxnSpPr>
        <p:spPr>
          <a:xfrm>
            <a:off x="3982969" y="4532732"/>
            <a:ext cx="983115" cy="8392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9908376-BA62-A6FD-BFBD-119A10F30342}"/>
              </a:ext>
            </a:extLst>
          </p:cNvPr>
          <p:cNvSpPr txBox="1"/>
          <p:nvPr/>
        </p:nvSpPr>
        <p:spPr>
          <a:xfrm>
            <a:off x="196226" y="6063421"/>
            <a:ext cx="11799548" cy="369332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You will have the opportunity to coin topics via self-reflection journals + share information/resources on the topics of your expertise.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E6F99F-7EC1-2D4E-4406-036ABDD2B2F4}"/>
              </a:ext>
            </a:extLst>
          </p:cNvPr>
          <p:cNvSpPr txBox="1"/>
          <p:nvPr/>
        </p:nvSpPr>
        <p:spPr>
          <a:xfrm>
            <a:off x="6909660" y="1124939"/>
            <a:ext cx="5113346" cy="21852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2023:</a:t>
            </a:r>
            <a:r>
              <a:rPr lang="en-US" sz="34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Nov. 16, Dec. 14 </a:t>
            </a:r>
          </a:p>
          <a:p>
            <a:r>
              <a:rPr lang="en-US" sz="3400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2024:</a:t>
            </a:r>
            <a:r>
              <a:rPr lang="en-US" sz="34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Jan. 18, Feb. 22, Mar. 21, Apr. 25, May 9</a:t>
            </a:r>
          </a:p>
          <a:p>
            <a:r>
              <a:rPr lang="en-US" sz="3400" i="1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All via zoom except May 9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B3A51EF-1FBE-634E-A186-1BF2ACD48531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5648160" y="1937189"/>
            <a:ext cx="1184134" cy="187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72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17" grpId="0" animBg="1"/>
      <p:bldP spid="18" grpId="0" animBg="1"/>
      <p:bldP spid="21" grpId="0" animBg="1"/>
      <p:bldP spid="26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8311" y="212785"/>
            <a:ext cx="9823260" cy="738664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UITE – CONNECT: Structure</a:t>
            </a: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D4C5EC-03EA-42D3-82F6-ACF9A5E9DAF2}"/>
              </a:ext>
            </a:extLst>
          </p:cNvPr>
          <p:cNvSpPr/>
          <p:nvPr/>
        </p:nvSpPr>
        <p:spPr>
          <a:xfrm>
            <a:off x="106587" y="107942"/>
            <a:ext cx="11993786" cy="657615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CBC651-917D-491D-4F0B-9323B5AB4D0E}"/>
              </a:ext>
            </a:extLst>
          </p:cNvPr>
          <p:cNvSpPr txBox="1"/>
          <p:nvPr/>
        </p:nvSpPr>
        <p:spPr>
          <a:xfrm>
            <a:off x="250573" y="1456153"/>
            <a:ext cx="3551485" cy="1138773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Compensation</a:t>
            </a:r>
          </a:p>
          <a:p>
            <a:pPr algn="ctr"/>
            <a:r>
              <a:rPr lang="en-US" sz="3400" b="1" dirty="0">
                <a:solidFill>
                  <a:schemeClr val="bg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($500)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0F726-D418-3A2D-C90D-503D76ECB280}"/>
              </a:ext>
            </a:extLst>
          </p:cNvPr>
          <p:cNvSpPr txBox="1"/>
          <p:nvPr/>
        </p:nvSpPr>
        <p:spPr>
          <a:xfrm>
            <a:off x="5062635" y="1111345"/>
            <a:ext cx="688628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Attend monthly meetings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0C02E-A3D1-E205-A612-42EC497CE77F}"/>
              </a:ext>
            </a:extLst>
          </p:cNvPr>
          <p:cNvSpPr txBox="1"/>
          <p:nvPr/>
        </p:nvSpPr>
        <p:spPr>
          <a:xfrm>
            <a:off x="5062633" y="1753240"/>
            <a:ext cx="693479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Participate &amp; Collaborate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9C0C79-3DF1-C908-BD57-14226FFD94F8}"/>
              </a:ext>
            </a:extLst>
          </p:cNvPr>
          <p:cNvSpPr txBox="1"/>
          <p:nvPr/>
        </p:nvSpPr>
        <p:spPr>
          <a:xfrm>
            <a:off x="197013" y="3582245"/>
            <a:ext cx="3702950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Compensation ($500) </a:t>
            </a:r>
          </a:p>
          <a:p>
            <a:pPr algn="ctr"/>
            <a:r>
              <a:rPr lang="en-US" sz="3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+ </a:t>
            </a:r>
          </a:p>
          <a:p>
            <a:pPr algn="ctr"/>
            <a:r>
              <a:rPr lang="en-US" sz="3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1 </a:t>
            </a:r>
            <a:r>
              <a:rPr lang="en-US" sz="3200" dirty="0" err="1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UofU</a:t>
            </a:r>
            <a:r>
              <a:rPr lang="en-US" sz="3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 Credit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953988-A308-EA47-A83A-EF87F72E4144}"/>
              </a:ext>
            </a:extLst>
          </p:cNvPr>
          <p:cNvSpPr txBox="1"/>
          <p:nvPr/>
        </p:nvSpPr>
        <p:spPr>
          <a:xfrm>
            <a:off x="5000333" y="3609736"/>
            <a:ext cx="6980859" cy="584775"/>
          </a:xfrm>
          <a:prstGeom prst="rect">
            <a:avLst/>
          </a:prstGeo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Attend monthly meetings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E3CC1B-AAF7-1953-1325-C4B85AE3A58B}"/>
              </a:ext>
            </a:extLst>
          </p:cNvPr>
          <p:cNvSpPr txBox="1"/>
          <p:nvPr/>
        </p:nvSpPr>
        <p:spPr>
          <a:xfrm>
            <a:off x="5016570" y="4261462"/>
            <a:ext cx="6978414" cy="584775"/>
          </a:xfrm>
          <a:prstGeom prst="rect">
            <a:avLst/>
          </a:prstGeo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Participate &amp; Collaborate </a:t>
            </a:r>
            <a:endParaRPr lang="en-US" sz="3200" dirty="0">
              <a:solidFill>
                <a:srgbClr val="7030A0"/>
              </a:solidFill>
              <a:latin typeface="Adobe Devanagari" panose="02040503050201020203" pitchFamily="18" charset="0"/>
              <a:cs typeface="Adobe Devanagari" panose="02040503050201020203" pitchFamily="18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B687EB7-0A91-FFE8-9B16-20CC78E24F91}"/>
              </a:ext>
            </a:extLst>
          </p:cNvPr>
          <p:cNvCxnSpPr>
            <a:cxnSpLocks/>
          </p:cNvCxnSpPr>
          <p:nvPr/>
        </p:nvCxnSpPr>
        <p:spPr>
          <a:xfrm>
            <a:off x="3823195" y="2114567"/>
            <a:ext cx="114288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DA3068D-131D-F4FD-8128-38ADC3BC9CA9}"/>
              </a:ext>
            </a:extLst>
          </p:cNvPr>
          <p:cNvCxnSpPr>
            <a:cxnSpLocks/>
            <a:endCxn id="3" idx="1"/>
          </p:cNvCxnSpPr>
          <p:nvPr/>
        </p:nvCxnSpPr>
        <p:spPr>
          <a:xfrm>
            <a:off x="3823195" y="2138229"/>
            <a:ext cx="1239438" cy="75841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56D4779-7BD9-5A0F-1776-31BDB16A5389}"/>
              </a:ext>
            </a:extLst>
          </p:cNvPr>
          <p:cNvSpPr txBox="1"/>
          <p:nvPr/>
        </p:nvSpPr>
        <p:spPr>
          <a:xfrm>
            <a:off x="5062633" y="2419592"/>
            <a:ext cx="693479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Complete self-reflection journals related to each meeting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995A9B-8B13-1BE9-31ED-FA0AF4E4D6EC}"/>
              </a:ext>
            </a:extLst>
          </p:cNvPr>
          <p:cNvSpPr txBox="1"/>
          <p:nvPr/>
        </p:nvSpPr>
        <p:spPr>
          <a:xfrm>
            <a:off x="5039601" y="4969236"/>
            <a:ext cx="6932351" cy="477054"/>
          </a:xfrm>
          <a:prstGeom prst="rect">
            <a:avLst/>
          </a:prstGeo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accent1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Complete self-reflection journals related to each meeting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F95A7F-7294-A87E-5F4E-01A57CFD2F85}"/>
              </a:ext>
            </a:extLst>
          </p:cNvPr>
          <p:cNvSpPr txBox="1"/>
          <p:nvPr/>
        </p:nvSpPr>
        <p:spPr>
          <a:xfrm>
            <a:off x="5062632" y="5578546"/>
            <a:ext cx="6932351" cy="584775"/>
          </a:xfrm>
          <a:prstGeom prst="rect">
            <a:avLst/>
          </a:prstGeom>
          <a:solidFill>
            <a:schemeClr val="bg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Adobe Devanagari" panose="02040503050201020203" pitchFamily="18" charset="0"/>
                <a:cs typeface="Adobe Devanagari" panose="02040503050201020203" pitchFamily="18" charset="0"/>
              </a:rPr>
              <a:t>Complete application reflection journals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47598A9-FD45-16B5-C6CF-72B467E348B1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3899963" y="4367075"/>
            <a:ext cx="1063048" cy="103040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19CCCDA-5CF2-4CE8-635F-F667A3151D5A}"/>
              </a:ext>
            </a:extLst>
          </p:cNvPr>
          <p:cNvCxnSpPr>
            <a:cxnSpLocks/>
          </p:cNvCxnSpPr>
          <p:nvPr/>
        </p:nvCxnSpPr>
        <p:spPr>
          <a:xfrm flipV="1">
            <a:off x="3877779" y="1525870"/>
            <a:ext cx="1088305" cy="5650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4D072FC-6ED8-F075-F979-C642A14EB347}"/>
              </a:ext>
            </a:extLst>
          </p:cNvPr>
          <p:cNvCxnSpPr>
            <a:stCxn id="17" idx="3"/>
          </p:cNvCxnSpPr>
          <p:nvPr/>
        </p:nvCxnSpPr>
        <p:spPr>
          <a:xfrm>
            <a:off x="3899963" y="4367075"/>
            <a:ext cx="971895" cy="2308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9E3FB05-C800-68F3-8DCB-0F11FDBE12E3}"/>
              </a:ext>
            </a:extLst>
          </p:cNvPr>
          <p:cNvCxnSpPr>
            <a:stCxn id="17" idx="3"/>
          </p:cNvCxnSpPr>
          <p:nvPr/>
        </p:nvCxnSpPr>
        <p:spPr>
          <a:xfrm flipV="1">
            <a:off x="3899963" y="3922094"/>
            <a:ext cx="971895" cy="4449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CB7F494-BCB3-F82D-D9FD-7EDD7399CFFE}"/>
              </a:ext>
            </a:extLst>
          </p:cNvPr>
          <p:cNvCxnSpPr>
            <a:stCxn id="17" idx="3"/>
            <a:endCxn id="19" idx="1"/>
          </p:cNvCxnSpPr>
          <p:nvPr/>
        </p:nvCxnSpPr>
        <p:spPr>
          <a:xfrm>
            <a:off x="3899963" y="4367075"/>
            <a:ext cx="1162669" cy="1503859"/>
          </a:xfrm>
          <a:prstGeom prst="straightConnector1">
            <a:avLst/>
          </a:prstGeom>
          <a:ln w="57150">
            <a:gradFill>
              <a:gsLst>
                <a:gs pos="0">
                  <a:srgbClr val="C0000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BF2ACF54-E485-22FF-D439-F08A2B81313C}"/>
              </a:ext>
            </a:extLst>
          </p:cNvPr>
          <p:cNvSpPr txBox="1"/>
          <p:nvPr/>
        </p:nvSpPr>
        <p:spPr>
          <a:xfrm>
            <a:off x="2221015" y="6202929"/>
            <a:ext cx="6788349" cy="374077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Payment is based on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full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participation in meetings.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9CEC7D-117D-036C-B043-FE9DC514BF60}"/>
              </a:ext>
            </a:extLst>
          </p:cNvPr>
          <p:cNvSpPr txBox="1"/>
          <p:nvPr/>
        </p:nvSpPr>
        <p:spPr>
          <a:xfrm>
            <a:off x="4246846" y="3116412"/>
            <a:ext cx="971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331215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7" grpId="0" animBg="1"/>
      <p:bldP spid="17" grpId="0" animBg="1"/>
      <p:bldP spid="18" grpId="0" animBg="1"/>
      <p:bldP spid="21" grpId="0" animBg="1"/>
      <p:bldP spid="3" grpId="0" animBg="1"/>
      <p:bldP spid="13" grpId="0" animBg="1"/>
      <p:bldP spid="19" grpId="0" animBg="1"/>
      <p:bldP spid="46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D4C5EC-03EA-42D3-82F6-ACF9A5E9DAF2}"/>
              </a:ext>
            </a:extLst>
          </p:cNvPr>
          <p:cNvSpPr/>
          <p:nvPr/>
        </p:nvSpPr>
        <p:spPr>
          <a:xfrm>
            <a:off x="106587" y="107942"/>
            <a:ext cx="11993786" cy="657615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B31366-EFFF-92D4-27BD-055CFE26D6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0269" y="1789531"/>
            <a:ext cx="4605917" cy="46059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97CDB0-5973-AF94-90C6-9DBB933E6035}"/>
              </a:ext>
            </a:extLst>
          </p:cNvPr>
          <p:cNvSpPr txBox="1"/>
          <p:nvPr/>
        </p:nvSpPr>
        <p:spPr>
          <a:xfrm>
            <a:off x="1974549" y="366919"/>
            <a:ext cx="8813235" cy="129266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UITE – CONNECT Web Page</a:t>
            </a:r>
          </a:p>
          <a:p>
            <a:pPr algn="ctr"/>
            <a:r>
              <a:rPr lang="en-US" sz="3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Devanagari" panose="02040503050201020203" pitchFamily="18" charset="0"/>
                <a:cs typeface="Adobe Devanagari" panose="02040503050201020203" pitchFamily="18" charset="0"/>
              </a:rPr>
              <a:t>https://uite.utah.edu/students/uite-connect/</a:t>
            </a:r>
          </a:p>
        </p:txBody>
      </p:sp>
    </p:spTree>
    <p:extLst>
      <p:ext uri="{BB962C8B-B14F-4D97-AF65-F5344CB8AC3E}">
        <p14:creationId xmlns:p14="http://schemas.microsoft.com/office/powerpoint/2010/main" val="1905391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323</Words>
  <Application>Microsoft Office PowerPoint</Application>
  <PresentationFormat>Widescreen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Adobe Devanagari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Udita Gupta</dc:creator>
  <cp:lastModifiedBy>Udita Gupta</cp:lastModifiedBy>
  <cp:revision>2</cp:revision>
  <dcterms:created xsi:type="dcterms:W3CDTF">2023-10-28T22:50:54Z</dcterms:created>
  <dcterms:modified xsi:type="dcterms:W3CDTF">2023-10-28T22:52:15Z</dcterms:modified>
</cp:coreProperties>
</file>